
<file path=[Content_Types].xml><?xml version="1.0" encoding="utf-8"?>
<Types xmlns="http://schemas.openxmlformats.org/package/2006/content-types">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entation.xml" ContentType="application/vnd.openxmlformats-officedocument.presentationml.presentation.main+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3"/>
  </p:notesMasterIdLst>
  <p:sldIdLst>
    <p:sldId id="256" r:id="rId2"/>
    <p:sldId id="259" r:id="rId3"/>
    <p:sldId id="260" r:id="rId4"/>
    <p:sldId id="261" r:id="rId5"/>
    <p:sldId id="262" r:id="rId6"/>
    <p:sldId id="263" r:id="rId7"/>
    <p:sldId id="264" r:id="rId8"/>
    <p:sldId id="265" r:id="rId9"/>
    <p:sldId id="266" r:id="rId10"/>
    <p:sldId id="268" r:id="rId11"/>
    <p:sldId id="267"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61" d="100"/>
          <a:sy n="161" d="100"/>
        </p:scale>
        <p:origin x="784"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19db16c5fd_0_105: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endParaRPr>
              <a:solidFill>
                <a:schemeClr val="dk1"/>
              </a:solidFill>
            </a:endParaRPr>
          </a:p>
        </p:txBody>
      </p:sp>
      <p:sp>
        <p:nvSpPr>
          <p:cNvPr id="180" name="Google Shape;180;g319db16c5fd_0_10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319db16c5fd_0_99: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endParaRPr sz="1200">
              <a:solidFill>
                <a:schemeClr val="dk1"/>
              </a:solidFill>
            </a:endParaRPr>
          </a:p>
        </p:txBody>
      </p:sp>
      <p:sp>
        <p:nvSpPr>
          <p:cNvPr id="173" name="Google Shape;173;g319db16c5fd_0_9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19db16c5fd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 name="Google Shape;84;g319db16c5fd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800"/>
              </a:spcBef>
              <a:spcAft>
                <a:spcPts val="0"/>
              </a:spcAft>
              <a:buClr>
                <a:schemeClr val="dk1"/>
              </a:buClr>
              <a:buSzPts val="1800"/>
              <a:buFont typeface="Arial"/>
              <a:buNone/>
            </a:pPr>
            <a:r>
              <a:rPr lang="en-GB" sz="1200" i="1">
                <a:solidFill>
                  <a:schemeClr val="dk1"/>
                </a:solidFill>
              </a:rPr>
              <a:t>“For ______ who_______, our product is a _______ that_________. Unlike competitors like _______ or _______, our product _______.”</a:t>
            </a:r>
            <a:endParaRPr sz="500"/>
          </a:p>
        </p:txBody>
      </p:sp>
      <p:sp>
        <p:nvSpPr>
          <p:cNvPr id="85" name="Google Shape;85;g319db16c5fd_0_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000000"/>
                </a:solidFill>
                <a:latin typeface="Arial"/>
                <a:ea typeface="Arial"/>
                <a:cs typeface="Arial"/>
                <a:sym typeface="Arial"/>
              </a:rPr>
              <a:t>2</a:t>
            </a:fld>
            <a:endParaRPr sz="12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19db16c5fd_0_25: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endParaRPr/>
          </a:p>
        </p:txBody>
      </p:sp>
      <p:sp>
        <p:nvSpPr>
          <p:cNvPr id="92" name="Google Shape;92;g319db16c5fd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19db16c5fd_0_4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endParaRPr sz="200">
              <a:solidFill>
                <a:schemeClr val="dk1"/>
              </a:solidFill>
            </a:endParaRPr>
          </a:p>
        </p:txBody>
      </p:sp>
      <p:sp>
        <p:nvSpPr>
          <p:cNvPr id="114" name="Google Shape;114;g319db16c5fd_0_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319db16c5fd_0_54: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endParaRPr>
              <a:solidFill>
                <a:schemeClr val="dk1"/>
              </a:solidFill>
            </a:endParaRPr>
          </a:p>
          <a:p>
            <a:pPr marL="0" lvl="0" indent="0" algn="l" rtl="0">
              <a:lnSpc>
                <a:spcPct val="115000"/>
              </a:lnSpc>
              <a:spcBef>
                <a:spcPts val="1200"/>
              </a:spcBef>
              <a:spcAft>
                <a:spcPts val="1200"/>
              </a:spcAft>
              <a:buNone/>
            </a:pPr>
            <a:endParaRPr sz="200">
              <a:solidFill>
                <a:schemeClr val="dk1"/>
              </a:solidFill>
            </a:endParaRPr>
          </a:p>
        </p:txBody>
      </p:sp>
      <p:sp>
        <p:nvSpPr>
          <p:cNvPr id="123" name="Google Shape;123;g319db16c5fd_0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19db16c5fd_0_62: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endParaRPr>
              <a:solidFill>
                <a:schemeClr val="dk1"/>
              </a:solidFill>
            </a:endParaRPr>
          </a:p>
        </p:txBody>
      </p:sp>
      <p:sp>
        <p:nvSpPr>
          <p:cNvPr id="132" name="Google Shape;132;g319db16c5fd_0_6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19db16c5fd_0_6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endParaRPr>
              <a:solidFill>
                <a:schemeClr val="dk1"/>
              </a:solidFill>
            </a:endParaRPr>
          </a:p>
          <a:p>
            <a:pPr marL="0" lvl="0" indent="0" algn="l" rtl="0">
              <a:lnSpc>
                <a:spcPct val="115000"/>
              </a:lnSpc>
              <a:spcBef>
                <a:spcPts val="1200"/>
              </a:spcBef>
              <a:spcAft>
                <a:spcPts val="1200"/>
              </a:spcAft>
              <a:buNone/>
            </a:pPr>
            <a:endParaRPr sz="200">
              <a:solidFill>
                <a:schemeClr val="dk1"/>
              </a:solidFill>
            </a:endParaRPr>
          </a:p>
        </p:txBody>
      </p:sp>
      <p:sp>
        <p:nvSpPr>
          <p:cNvPr id="139" name="Google Shape;139;g319db16c5fd_0_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19db16c5fd_0_74: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endParaRPr>
              <a:solidFill>
                <a:schemeClr val="dk1"/>
              </a:solidFill>
            </a:endParaRPr>
          </a:p>
          <a:p>
            <a:pPr marL="0" lvl="0" indent="0" algn="l" rtl="0">
              <a:lnSpc>
                <a:spcPct val="115000"/>
              </a:lnSpc>
              <a:spcBef>
                <a:spcPts val="1200"/>
              </a:spcBef>
              <a:spcAft>
                <a:spcPts val="0"/>
              </a:spcAft>
              <a:buNone/>
            </a:pPr>
            <a:endParaRPr>
              <a:solidFill>
                <a:schemeClr val="dk1"/>
              </a:solidFill>
            </a:endParaRPr>
          </a:p>
          <a:p>
            <a:pPr marL="0" lvl="0" indent="0" algn="l" rtl="0">
              <a:lnSpc>
                <a:spcPct val="115000"/>
              </a:lnSpc>
              <a:spcBef>
                <a:spcPts val="1200"/>
              </a:spcBef>
              <a:spcAft>
                <a:spcPts val="1200"/>
              </a:spcAft>
              <a:buNone/>
            </a:pPr>
            <a:endParaRPr sz="200">
              <a:solidFill>
                <a:schemeClr val="dk1"/>
              </a:solidFill>
            </a:endParaRPr>
          </a:p>
        </p:txBody>
      </p:sp>
      <p:sp>
        <p:nvSpPr>
          <p:cNvPr id="146" name="Google Shape;146;g319db16c5fd_0_7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19db16c5fd_0_8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endParaRPr sz="1200">
              <a:solidFill>
                <a:schemeClr val="dk1"/>
              </a:solidFill>
            </a:endParaRPr>
          </a:p>
        </p:txBody>
      </p:sp>
      <p:sp>
        <p:nvSpPr>
          <p:cNvPr id="153" name="Google Shape;153;g319db16c5fd_0_8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1200"/>
              </a:spcBef>
              <a:spcAft>
                <a:spcPts val="0"/>
              </a:spcAft>
              <a:buClr>
                <a:schemeClr val="dk1"/>
              </a:buClr>
              <a:buSzPts val="1400"/>
              <a:buChar char="○"/>
              <a:defRPr/>
            </a:lvl2pPr>
            <a:lvl3pPr marL="1371600" lvl="2" indent="-317500" algn="l">
              <a:lnSpc>
                <a:spcPct val="90000"/>
              </a:lnSpc>
              <a:spcBef>
                <a:spcPts val="1200"/>
              </a:spcBef>
              <a:spcAft>
                <a:spcPts val="0"/>
              </a:spcAft>
              <a:buClr>
                <a:schemeClr val="dk1"/>
              </a:buClr>
              <a:buSzPts val="1400"/>
              <a:buChar char="■"/>
              <a:defRPr/>
            </a:lvl3pPr>
            <a:lvl4pPr marL="1828800" lvl="3" indent="-317500" algn="l">
              <a:lnSpc>
                <a:spcPct val="90000"/>
              </a:lnSpc>
              <a:spcBef>
                <a:spcPts val="1200"/>
              </a:spcBef>
              <a:spcAft>
                <a:spcPts val="0"/>
              </a:spcAft>
              <a:buClr>
                <a:schemeClr val="dk1"/>
              </a:buClr>
              <a:buSzPts val="1400"/>
              <a:buChar char="●"/>
              <a:defRPr/>
            </a:lvl4pPr>
            <a:lvl5pPr marL="2286000" lvl="4" indent="-317500" algn="l">
              <a:lnSpc>
                <a:spcPct val="90000"/>
              </a:lnSpc>
              <a:spcBef>
                <a:spcPts val="1200"/>
              </a:spcBef>
              <a:spcAft>
                <a:spcPts val="0"/>
              </a:spcAft>
              <a:buClr>
                <a:schemeClr val="dk1"/>
              </a:buClr>
              <a:buSzPts val="1400"/>
              <a:buChar char="○"/>
              <a:defRPr/>
            </a:lvl5pPr>
            <a:lvl6pPr marL="2743200" lvl="5" indent="-317500" algn="l">
              <a:lnSpc>
                <a:spcPct val="90000"/>
              </a:lnSpc>
              <a:spcBef>
                <a:spcPts val="1200"/>
              </a:spcBef>
              <a:spcAft>
                <a:spcPts val="0"/>
              </a:spcAft>
              <a:buClr>
                <a:schemeClr val="dk1"/>
              </a:buClr>
              <a:buSzPts val="1400"/>
              <a:buChar char="■"/>
              <a:defRPr/>
            </a:lvl6pPr>
            <a:lvl7pPr marL="3200400" lvl="6" indent="-317500" algn="l">
              <a:lnSpc>
                <a:spcPct val="90000"/>
              </a:lnSpc>
              <a:spcBef>
                <a:spcPts val="1200"/>
              </a:spcBef>
              <a:spcAft>
                <a:spcPts val="0"/>
              </a:spcAft>
              <a:buClr>
                <a:schemeClr val="dk1"/>
              </a:buClr>
              <a:buSzPts val="1400"/>
              <a:buChar char="●"/>
              <a:defRPr/>
            </a:lvl7pPr>
            <a:lvl8pPr marL="3657600" lvl="7" indent="-317500" algn="l">
              <a:lnSpc>
                <a:spcPct val="90000"/>
              </a:lnSpc>
              <a:spcBef>
                <a:spcPts val="1200"/>
              </a:spcBef>
              <a:spcAft>
                <a:spcPts val="0"/>
              </a:spcAft>
              <a:buClr>
                <a:schemeClr val="dk1"/>
              </a:buClr>
              <a:buSzPts val="1400"/>
              <a:buChar char="○"/>
              <a:defRPr/>
            </a:lvl8pPr>
            <a:lvl9pPr marL="4114800" lvl="8" indent="-317500" algn="l">
              <a:lnSpc>
                <a:spcPct val="90000"/>
              </a:lnSpc>
              <a:spcBef>
                <a:spcPts val="1200"/>
              </a:spcBef>
              <a:spcAft>
                <a:spcPts val="1200"/>
              </a:spcAft>
              <a:buClr>
                <a:schemeClr val="dk1"/>
              </a:buClr>
              <a:buSzPts val="1400"/>
              <a:buChar char="■"/>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dirty="0"/>
              <a:t>U-Pitch</a:t>
            </a:r>
            <a:endParaRPr dirty="0"/>
          </a:p>
        </p:txBody>
      </p:sp>
      <p:sp>
        <p:nvSpPr>
          <p:cNvPr id="61" name="Google Shape;61;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US"/>
              <a:t>SLIDE DECK</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1"/>
        <p:cNvGrpSpPr/>
        <p:nvPr/>
      </p:nvGrpSpPr>
      <p:grpSpPr>
        <a:xfrm>
          <a:off x="0" y="0"/>
          <a:ext cx="0" cy="0"/>
          <a:chOff x="0" y="0"/>
          <a:chExt cx="0" cy="0"/>
        </a:xfrm>
      </p:grpSpPr>
      <p:sp>
        <p:nvSpPr>
          <p:cNvPr id="182" name="Google Shape;182;p26"/>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Challenges and Financials</a:t>
            </a:r>
            <a:endParaRPr b="1" dirty="0">
              <a:solidFill>
                <a:srgbClr val="10365A"/>
              </a:solidFill>
              <a:latin typeface="Calibri"/>
              <a:ea typeface="Calibri"/>
              <a:cs typeface="Calibri"/>
              <a:sym typeface="Calibri"/>
            </a:endParaRPr>
          </a:p>
        </p:txBody>
      </p:sp>
      <p:sp>
        <p:nvSpPr>
          <p:cNvPr id="183" name="Google Shape;183;p26"/>
          <p:cNvSpPr txBox="1">
            <a:spLocks noGrp="1"/>
          </p:cNvSpPr>
          <p:nvPr>
            <p:ph type="body" idx="1"/>
          </p:nvPr>
        </p:nvSpPr>
        <p:spPr>
          <a:xfrm>
            <a:off x="476250" y="1147175"/>
            <a:ext cx="82890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Tell us what are the main challenges you are facing right now when it comes to your business.</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Present and show here the Excel file: U-Pitch Cash Flow Projection Template</a:t>
            </a: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Where do you need support?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What type of expert will help you advance with upcoming milestones?</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Do you need team members? Mentor connections? Business Coaching?</a:t>
            </a:r>
            <a:endParaRPr sz="2000" dirty="0">
              <a:solidFill>
                <a:srgbClr val="10365A"/>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4"/>
        <p:cNvGrpSpPr/>
        <p:nvPr/>
      </p:nvGrpSpPr>
      <p:grpSpPr>
        <a:xfrm>
          <a:off x="0" y="0"/>
          <a:ext cx="0" cy="0"/>
          <a:chOff x="0" y="0"/>
          <a:chExt cx="0" cy="0"/>
        </a:xfrm>
      </p:grpSpPr>
      <p:sp>
        <p:nvSpPr>
          <p:cNvPr id="175" name="Google Shape;175;p25"/>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Force for Good and Social Impact</a:t>
            </a:r>
            <a:endParaRPr b="1" dirty="0">
              <a:solidFill>
                <a:srgbClr val="10365A"/>
              </a:solidFill>
              <a:latin typeface="Calibri"/>
              <a:ea typeface="Calibri"/>
              <a:cs typeface="Calibri"/>
              <a:sym typeface="Calibri"/>
            </a:endParaRPr>
          </a:p>
        </p:txBody>
      </p:sp>
      <p:sp>
        <p:nvSpPr>
          <p:cNvPr id="176" name="Google Shape;176;p25"/>
          <p:cNvSpPr txBox="1">
            <a:spLocks noGrp="1"/>
          </p:cNvSpPr>
          <p:nvPr>
            <p:ph type="body" idx="1"/>
          </p:nvPr>
        </p:nvSpPr>
        <p:spPr>
          <a:xfrm>
            <a:off x="476250" y="1147174"/>
            <a:ext cx="7475054" cy="3838293"/>
          </a:xfrm>
          <a:prstGeom prst="rect">
            <a:avLst/>
          </a:prstGeom>
          <a:noFill/>
          <a:ln>
            <a:noFill/>
          </a:ln>
        </p:spPr>
        <p:txBody>
          <a:bodyPr spcFirstLastPara="1" wrap="square" lIns="68575" tIns="34275" rIns="68575" bIns="34275" anchor="t" anchorCtr="0">
            <a:normAutofit fontScale="92500" lnSpcReduction="10000"/>
          </a:bodyPr>
          <a:lstStyle/>
          <a:p>
            <a:pPr marL="0" lvl="0" indent="0" algn="l" rtl="0">
              <a:lnSpc>
                <a:spcPct val="90000"/>
              </a:lnSpc>
              <a:spcBef>
                <a:spcPts val="800"/>
              </a:spcBef>
              <a:spcAft>
                <a:spcPts val="0"/>
              </a:spcAft>
              <a:buNone/>
            </a:pPr>
            <a:r>
              <a:rPr lang="en-GB" sz="2000" i="1" dirty="0">
                <a:solidFill>
                  <a:srgbClr val="10365A"/>
                </a:solidFill>
                <a:latin typeface="Calibri"/>
                <a:ea typeface="Calibri"/>
                <a:cs typeface="Calibri"/>
                <a:sym typeface="Calibri"/>
              </a:rPr>
              <a:t>“We are to be Christ’s representatives on the earth—pure, kind, just, and merciful, full of compassion, showing unselfishness in word and deed.” </a:t>
            </a:r>
            <a:br>
              <a:rPr lang="en-GB" sz="2000" i="1" dirty="0">
                <a:solidFill>
                  <a:srgbClr val="10365A"/>
                </a:solidFill>
                <a:latin typeface="Calibri"/>
                <a:ea typeface="Calibri"/>
                <a:cs typeface="Calibri"/>
                <a:sym typeface="Calibri"/>
              </a:rPr>
            </a:br>
            <a:r>
              <a:rPr lang="en-GB" sz="2000" i="1" dirty="0">
                <a:solidFill>
                  <a:srgbClr val="10365A"/>
                </a:solidFill>
                <a:latin typeface="Calibri"/>
                <a:ea typeface="Calibri"/>
                <a:cs typeface="Calibri"/>
                <a:sym typeface="Calibri"/>
              </a:rPr>
              <a:t>–Ellen G. White</a:t>
            </a:r>
            <a:endParaRPr sz="2000" dirty="0">
              <a:solidFill>
                <a:srgbClr val="10365A"/>
              </a:solidFill>
              <a:latin typeface="Calibri"/>
              <a:ea typeface="Calibri"/>
              <a:cs typeface="Calibri"/>
              <a:sym typeface="Calibri"/>
            </a:endParaRPr>
          </a:p>
          <a:p>
            <a:pPr marL="457200" lvl="0" indent="-355600" algn="l" rtl="0">
              <a:lnSpc>
                <a:spcPct val="110000"/>
              </a:lnSpc>
              <a:spcBef>
                <a:spcPts val="800"/>
              </a:spcBef>
              <a:spcAft>
                <a:spcPts val="0"/>
              </a:spcAft>
              <a:buClr>
                <a:srgbClr val="10365A"/>
              </a:buClr>
              <a:buSzPts val="2000"/>
              <a:buFont typeface="Calibri"/>
              <a:buChar char="●"/>
            </a:pPr>
            <a:r>
              <a:rPr lang="en-GB" sz="2000" dirty="0">
                <a:solidFill>
                  <a:srgbClr val="10365A"/>
                </a:solidFill>
                <a:latin typeface="Calibri"/>
                <a:ea typeface="Calibri"/>
                <a:cs typeface="Calibri"/>
                <a:sym typeface="Calibri"/>
              </a:rPr>
              <a:t>How will the world be </a:t>
            </a:r>
            <a:r>
              <a:rPr lang="en-GB" sz="2000" b="1" dirty="0">
                <a:solidFill>
                  <a:srgbClr val="10365A"/>
                </a:solidFill>
                <a:latin typeface="Calibri"/>
                <a:ea typeface="Calibri"/>
                <a:cs typeface="Calibri"/>
                <a:sym typeface="Calibri"/>
              </a:rPr>
              <a:t>a better place </a:t>
            </a:r>
            <a:r>
              <a:rPr lang="en-GB" sz="2000" dirty="0">
                <a:solidFill>
                  <a:srgbClr val="10365A"/>
                </a:solidFill>
                <a:latin typeface="Calibri"/>
                <a:ea typeface="Calibri"/>
                <a:cs typeface="Calibri"/>
                <a:sym typeface="Calibri"/>
              </a:rPr>
              <a:t>because of your new business venture?</a:t>
            </a:r>
          </a:p>
          <a:p>
            <a:pPr marL="457200" lvl="0" indent="-355600" algn="l" rtl="0">
              <a:lnSpc>
                <a:spcPct val="110000"/>
              </a:lnSpc>
              <a:spcBef>
                <a:spcPts val="800"/>
              </a:spcBef>
              <a:spcAft>
                <a:spcPts val="0"/>
              </a:spcAft>
              <a:buClr>
                <a:srgbClr val="10365A"/>
              </a:buClr>
              <a:buSzPts val="2000"/>
              <a:buFont typeface="Calibri"/>
              <a:buChar char="●"/>
            </a:pPr>
            <a:r>
              <a:rPr lang="en-US" sz="2000" dirty="0">
                <a:solidFill>
                  <a:srgbClr val="10365A"/>
                </a:solidFill>
                <a:latin typeface="Calibri"/>
                <a:ea typeface="Calibri"/>
                <a:cs typeface="Calibri"/>
                <a:sym typeface="Calibri"/>
              </a:rPr>
              <a:t>Will your business reflect values of faith, ethics, or social responsibility?</a:t>
            </a:r>
          </a:p>
          <a:p>
            <a:pPr marL="457200" lvl="0" indent="-355600" algn="l" rtl="0">
              <a:lnSpc>
                <a:spcPct val="110000"/>
              </a:lnSpc>
              <a:spcBef>
                <a:spcPts val="0"/>
              </a:spcBef>
              <a:spcAft>
                <a:spcPts val="0"/>
              </a:spcAft>
              <a:buClr>
                <a:srgbClr val="10365A"/>
              </a:buClr>
              <a:buSzPts val="2000"/>
              <a:buFont typeface="Calibri"/>
              <a:buChar char="●"/>
            </a:pPr>
            <a:r>
              <a:rPr lang="en-GB" sz="2000" dirty="0">
                <a:solidFill>
                  <a:srgbClr val="10365A"/>
                </a:solidFill>
                <a:latin typeface="Calibri"/>
                <a:ea typeface="Calibri"/>
                <a:cs typeface="Calibri"/>
                <a:sym typeface="Calibri"/>
              </a:rPr>
              <a:t>What is your </a:t>
            </a:r>
            <a:r>
              <a:rPr lang="en-GB" sz="2000" b="1" dirty="0">
                <a:solidFill>
                  <a:srgbClr val="10365A"/>
                </a:solidFill>
                <a:latin typeface="Calibri"/>
                <a:ea typeface="Calibri"/>
                <a:cs typeface="Calibri"/>
                <a:sym typeface="Calibri"/>
              </a:rPr>
              <a:t>social, humanitarian and/or environmental </a:t>
            </a:r>
            <a:r>
              <a:rPr lang="en-GB" sz="2000" dirty="0">
                <a:solidFill>
                  <a:srgbClr val="10365A"/>
                </a:solidFill>
                <a:latin typeface="Calibri"/>
                <a:ea typeface="Calibri"/>
                <a:cs typeface="Calibri"/>
                <a:sym typeface="Calibri"/>
              </a:rPr>
              <a:t>impact?</a:t>
            </a:r>
            <a:endParaRPr sz="2000" dirty="0">
              <a:solidFill>
                <a:srgbClr val="10365A"/>
              </a:solidFill>
              <a:latin typeface="Calibri"/>
              <a:ea typeface="Calibri"/>
              <a:cs typeface="Calibri"/>
              <a:sym typeface="Calibri"/>
            </a:endParaRPr>
          </a:p>
          <a:p>
            <a:pPr marL="457200" lvl="0" indent="-355600" algn="l" rtl="0">
              <a:lnSpc>
                <a:spcPct val="110000"/>
              </a:lnSpc>
              <a:spcBef>
                <a:spcPts val="0"/>
              </a:spcBef>
              <a:spcAft>
                <a:spcPts val="0"/>
              </a:spcAft>
              <a:buClr>
                <a:srgbClr val="10365A"/>
              </a:buClr>
              <a:buSzPts val="2000"/>
              <a:buFont typeface="Calibri"/>
              <a:buChar char="●"/>
            </a:pPr>
            <a:r>
              <a:rPr lang="en-GB" sz="2000" dirty="0">
                <a:solidFill>
                  <a:srgbClr val="10365A"/>
                </a:solidFill>
                <a:latin typeface="Calibri"/>
                <a:ea typeface="Calibri"/>
                <a:cs typeface="Calibri"/>
                <a:sym typeface="Calibri"/>
              </a:rPr>
              <a:t>If successful, will your </a:t>
            </a:r>
            <a:r>
              <a:rPr lang="en-GB" sz="2000" b="1" dirty="0">
                <a:solidFill>
                  <a:srgbClr val="10365A"/>
                </a:solidFill>
                <a:latin typeface="Calibri"/>
                <a:ea typeface="Calibri"/>
                <a:cs typeface="Calibri"/>
                <a:sym typeface="Calibri"/>
              </a:rPr>
              <a:t>influence/impact </a:t>
            </a:r>
            <a:r>
              <a:rPr lang="en-GB" sz="2000" dirty="0">
                <a:solidFill>
                  <a:srgbClr val="10365A"/>
                </a:solidFill>
                <a:latin typeface="Calibri"/>
                <a:ea typeface="Calibri"/>
                <a:cs typeface="Calibri"/>
                <a:sym typeface="Calibri"/>
              </a:rPr>
              <a:t>be significant?</a:t>
            </a:r>
            <a:endParaRPr sz="2000" dirty="0">
              <a:solidFill>
                <a:srgbClr val="10365A"/>
              </a:solidFill>
              <a:latin typeface="Calibri"/>
              <a:ea typeface="Calibri"/>
              <a:cs typeface="Calibri"/>
              <a:sym typeface="Calibri"/>
            </a:endParaRPr>
          </a:p>
          <a:p>
            <a:pPr marL="457200" lvl="0" indent="-355600" algn="l" rtl="0">
              <a:lnSpc>
                <a:spcPct val="110000"/>
              </a:lnSpc>
              <a:spcBef>
                <a:spcPts val="0"/>
              </a:spcBef>
              <a:spcAft>
                <a:spcPts val="0"/>
              </a:spcAft>
              <a:buClr>
                <a:srgbClr val="10365A"/>
              </a:buClr>
              <a:buSzPts val="2000"/>
              <a:buFont typeface="Calibri"/>
              <a:buChar char="●"/>
            </a:pPr>
            <a:r>
              <a:rPr lang="en-GB" sz="2000" dirty="0">
                <a:solidFill>
                  <a:srgbClr val="10365A"/>
                </a:solidFill>
                <a:latin typeface="Calibri"/>
                <a:ea typeface="Calibri"/>
                <a:cs typeface="Calibri"/>
                <a:sym typeface="Calibri"/>
              </a:rPr>
              <a:t>*Impact Metrics: prove and track whether you are genuinely making a difference, not just making promises.</a:t>
            </a:r>
          </a:p>
          <a:p>
            <a:pPr marL="1473200" lvl="3" indent="0">
              <a:spcBef>
                <a:spcPts val="0"/>
              </a:spcBef>
              <a:buClr>
                <a:srgbClr val="10365A"/>
              </a:buClr>
              <a:buSzPts val="2000"/>
              <a:buNone/>
            </a:pPr>
            <a:br>
              <a:rPr lang="en-GB" sz="1200" dirty="0">
                <a:solidFill>
                  <a:srgbClr val="10365A"/>
                </a:solidFill>
                <a:latin typeface="Calibri"/>
                <a:ea typeface="Calibri"/>
                <a:cs typeface="Calibri"/>
                <a:sym typeface="Calibri"/>
              </a:rPr>
            </a:br>
            <a:r>
              <a:rPr lang="en-GB" sz="1200" dirty="0">
                <a:solidFill>
                  <a:srgbClr val="10365A"/>
                </a:solidFill>
                <a:latin typeface="Calibri"/>
                <a:ea typeface="Calibri"/>
                <a:cs typeface="Calibri"/>
                <a:sym typeface="Calibri"/>
              </a:rPr>
              <a:t>*Impact metrics are measurable indicators that show how much positive change your project, business, or idea is creating for people, communities, or the environment.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6"/>
        <p:cNvGrpSpPr/>
        <p:nvPr/>
      </p:nvGrpSpPr>
      <p:grpSpPr>
        <a:xfrm>
          <a:off x="0" y="0"/>
          <a:ext cx="0" cy="0"/>
          <a:chOff x="0" y="0"/>
          <a:chExt cx="0" cy="0"/>
        </a:xfrm>
      </p:grpSpPr>
      <p:sp>
        <p:nvSpPr>
          <p:cNvPr id="87" name="Google Shape;87;p17"/>
          <p:cNvSpPr txBox="1">
            <a:spLocks noGrp="1"/>
          </p:cNvSpPr>
          <p:nvPr>
            <p:ph type="ctrTitle"/>
          </p:nvPr>
        </p:nvSpPr>
        <p:spPr>
          <a:xfrm>
            <a:off x="1143000" y="781050"/>
            <a:ext cx="6858000" cy="17907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dk1"/>
              </a:buClr>
              <a:buSzPts val="4500"/>
              <a:buFont typeface="Arial"/>
              <a:buNone/>
            </a:pPr>
            <a:r>
              <a:rPr lang="en-GB" dirty="0">
                <a:solidFill>
                  <a:srgbClr val="10365A"/>
                </a:solidFill>
                <a:latin typeface="Calibri"/>
                <a:ea typeface="Calibri"/>
                <a:cs typeface="Calibri"/>
                <a:sym typeface="Calibri"/>
              </a:rPr>
              <a:t>Title</a:t>
            </a:r>
            <a:endParaRPr dirty="0">
              <a:solidFill>
                <a:srgbClr val="10365A"/>
              </a:solidFill>
              <a:latin typeface="Calibri"/>
              <a:ea typeface="Calibri"/>
              <a:cs typeface="Calibri"/>
              <a:sym typeface="Calibri"/>
            </a:endParaRPr>
          </a:p>
        </p:txBody>
      </p:sp>
      <p:sp>
        <p:nvSpPr>
          <p:cNvPr id="88" name="Google Shape;88;p17"/>
          <p:cNvSpPr txBox="1">
            <a:spLocks noGrp="1"/>
          </p:cNvSpPr>
          <p:nvPr>
            <p:ph type="subTitle" idx="1"/>
          </p:nvPr>
        </p:nvSpPr>
        <p:spPr>
          <a:xfrm>
            <a:off x="311700" y="2834125"/>
            <a:ext cx="8520600" cy="792600"/>
          </a:xfrm>
          <a:prstGeom prst="rect">
            <a:avLst/>
          </a:prstGeom>
          <a:noFill/>
          <a:ln>
            <a:noFill/>
          </a:ln>
        </p:spPr>
        <p:txBody>
          <a:bodyPr spcFirstLastPara="1" wrap="square" lIns="68575" tIns="34275" rIns="68575" bIns="34275" anchor="t" anchorCtr="0">
            <a:normAutofit lnSpcReduction="10000"/>
          </a:bodyPr>
          <a:lstStyle/>
          <a:p>
            <a:pPr marL="0" lvl="0" indent="0" algn="ctr" rtl="0">
              <a:lnSpc>
                <a:spcPct val="90000"/>
              </a:lnSpc>
              <a:spcBef>
                <a:spcPts val="0"/>
              </a:spcBef>
              <a:spcAft>
                <a:spcPts val="0"/>
              </a:spcAft>
              <a:buClr>
                <a:schemeClr val="dk1"/>
              </a:buClr>
              <a:buSzPts val="1800"/>
              <a:buNone/>
            </a:pPr>
            <a:r>
              <a:rPr lang="en-GB" sz="1844" dirty="0">
                <a:solidFill>
                  <a:srgbClr val="10365A"/>
                </a:solidFill>
                <a:latin typeface="Calibri"/>
                <a:ea typeface="Calibri"/>
                <a:cs typeface="Calibri"/>
                <a:sym typeface="Calibri"/>
              </a:rPr>
              <a:t>Provide a tagline for your venture/quick pitch. </a:t>
            </a:r>
            <a:endParaRPr sz="1844" dirty="0">
              <a:solidFill>
                <a:srgbClr val="10365A"/>
              </a:solidFill>
              <a:latin typeface="Calibri"/>
              <a:ea typeface="Calibri"/>
              <a:cs typeface="Calibri"/>
              <a:sym typeface="Calibri"/>
            </a:endParaRPr>
          </a:p>
          <a:p>
            <a:pPr marL="0" lvl="0" indent="0" algn="ctr" rtl="0">
              <a:lnSpc>
                <a:spcPct val="90000"/>
              </a:lnSpc>
              <a:spcBef>
                <a:spcPts val="0"/>
              </a:spcBef>
              <a:spcAft>
                <a:spcPts val="0"/>
              </a:spcAft>
              <a:buClr>
                <a:schemeClr val="dk1"/>
              </a:buClr>
              <a:buSzPts val="1800"/>
              <a:buNone/>
            </a:pPr>
            <a:r>
              <a:rPr lang="en-GB" sz="1844" dirty="0">
                <a:solidFill>
                  <a:srgbClr val="10365A"/>
                </a:solidFill>
                <a:latin typeface="Calibri"/>
                <a:ea typeface="Calibri"/>
                <a:cs typeface="Calibri"/>
                <a:sym typeface="Calibri"/>
              </a:rPr>
              <a:t>Can include a teaser image.</a:t>
            </a:r>
            <a:endParaRPr sz="1844" dirty="0">
              <a:solidFill>
                <a:srgbClr val="10365A"/>
              </a:solidFill>
              <a:latin typeface="Calibri"/>
              <a:ea typeface="Calibri"/>
              <a:cs typeface="Calibri"/>
              <a:sym typeface="Calibri"/>
            </a:endParaRPr>
          </a:p>
          <a:p>
            <a:pPr marL="0" lvl="0" indent="0" algn="ctr" rtl="0">
              <a:lnSpc>
                <a:spcPct val="90000"/>
              </a:lnSpc>
              <a:spcBef>
                <a:spcPts val="0"/>
              </a:spcBef>
              <a:spcAft>
                <a:spcPts val="0"/>
              </a:spcAft>
              <a:buClr>
                <a:schemeClr val="dk1"/>
              </a:buClr>
              <a:buSzPts val="1800"/>
              <a:buNone/>
            </a:pPr>
            <a:r>
              <a:rPr lang="en-GB" sz="1844" dirty="0">
                <a:solidFill>
                  <a:srgbClr val="10365A"/>
                </a:solidFill>
                <a:latin typeface="Calibri"/>
                <a:ea typeface="Calibri"/>
                <a:cs typeface="Calibri"/>
                <a:sym typeface="Calibri"/>
              </a:rPr>
              <a:t>Use straightforward terms and avoid “jargon.” Keep it simple and direct.</a:t>
            </a:r>
            <a:endParaRPr i="1" dirty="0">
              <a:solidFill>
                <a:srgbClr val="10365A"/>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Team</a:t>
            </a:r>
            <a:endParaRPr b="1" dirty="0">
              <a:solidFill>
                <a:srgbClr val="10365A"/>
              </a:solidFill>
              <a:latin typeface="Calibri"/>
              <a:ea typeface="Calibri"/>
              <a:cs typeface="Calibri"/>
              <a:sym typeface="Calibri"/>
            </a:endParaRPr>
          </a:p>
        </p:txBody>
      </p:sp>
      <p:sp>
        <p:nvSpPr>
          <p:cNvPr id="102" name="Google Shape;102;p18"/>
          <p:cNvSpPr txBox="1">
            <a:spLocks noGrp="1"/>
          </p:cNvSpPr>
          <p:nvPr>
            <p:ph type="body" idx="1"/>
          </p:nvPr>
        </p:nvSpPr>
        <p:spPr>
          <a:xfrm>
            <a:off x="476250" y="1147175"/>
            <a:ext cx="81915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Convince that YOUR TEAM is the right team to do this.</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Who is on your team, and what experience do you all have in this area?</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How is your team uniquely qualified to identify and solve this unmet need and effectively take the solution to market?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Why </a:t>
            </a:r>
            <a:r>
              <a:rPr lang="en-GB" sz="2000" b="1" dirty="0">
                <a:solidFill>
                  <a:srgbClr val="10365A"/>
                </a:solidFill>
                <a:latin typeface="Calibri"/>
                <a:ea typeface="Calibri"/>
                <a:cs typeface="Calibri"/>
                <a:sym typeface="Calibri"/>
              </a:rPr>
              <a:t>you</a:t>
            </a:r>
            <a:r>
              <a:rPr lang="en-GB" sz="2000" dirty="0">
                <a:solidFill>
                  <a:srgbClr val="10365A"/>
                </a:solidFill>
                <a:latin typeface="Calibri"/>
                <a:ea typeface="Calibri"/>
                <a:cs typeface="Calibri"/>
                <a:sym typeface="Calibri"/>
              </a:rPr>
              <a:t> and why </a:t>
            </a:r>
            <a:r>
              <a:rPr lang="en-GB" sz="2000" b="1" dirty="0">
                <a:solidFill>
                  <a:srgbClr val="10365A"/>
                </a:solidFill>
                <a:latin typeface="Calibri"/>
                <a:ea typeface="Calibri"/>
                <a:cs typeface="Calibri"/>
                <a:sym typeface="Calibri"/>
              </a:rPr>
              <a:t>now </a:t>
            </a:r>
            <a:r>
              <a:rPr lang="en-GB" sz="2000" dirty="0">
                <a:solidFill>
                  <a:srgbClr val="10365A"/>
                </a:solidFill>
                <a:latin typeface="Calibri"/>
                <a:ea typeface="Calibri"/>
                <a:cs typeface="Calibri"/>
                <a:sym typeface="Calibri"/>
              </a:rPr>
              <a:t>with this team?</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r>
              <a:rPr lang="en-GB" sz="1800" i="1" dirty="0">
                <a:solidFill>
                  <a:srgbClr val="10365A"/>
                </a:solidFill>
                <a:latin typeface="Calibri"/>
                <a:ea typeface="Calibri"/>
                <a:cs typeface="Calibri"/>
                <a:sym typeface="Calibri"/>
              </a:rPr>
              <a:t>Be sure to include your current school year and major at WWU</a:t>
            </a:r>
            <a:endParaRPr sz="1800" i="1" dirty="0">
              <a:solidFill>
                <a:srgbClr val="10365A"/>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sp>
        <p:nvSpPr>
          <p:cNvPr id="116" name="Google Shape;116;p19"/>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The Problem</a:t>
            </a:r>
            <a:endParaRPr b="1" dirty="0">
              <a:solidFill>
                <a:srgbClr val="10365A"/>
              </a:solidFill>
              <a:latin typeface="Calibri"/>
              <a:ea typeface="Calibri"/>
              <a:cs typeface="Calibri"/>
              <a:sym typeface="Calibri"/>
            </a:endParaRPr>
          </a:p>
        </p:txBody>
      </p:sp>
      <p:sp>
        <p:nvSpPr>
          <p:cNvPr id="119" name="Google Shape;119;p19"/>
          <p:cNvSpPr txBox="1">
            <a:spLocks noGrp="1"/>
          </p:cNvSpPr>
          <p:nvPr>
            <p:ph type="body" idx="1"/>
          </p:nvPr>
        </p:nvSpPr>
        <p:spPr>
          <a:xfrm>
            <a:off x="476250" y="1147175"/>
            <a:ext cx="58971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The problem is the source of </a:t>
            </a:r>
            <a:r>
              <a:rPr lang="en-GB" sz="2000" b="1" dirty="0">
                <a:solidFill>
                  <a:srgbClr val="10365A"/>
                </a:solidFill>
                <a:latin typeface="Calibri"/>
                <a:ea typeface="Calibri"/>
                <a:cs typeface="Calibri"/>
                <a:sym typeface="Calibri"/>
              </a:rPr>
              <a:t>opportunity</a:t>
            </a:r>
            <a:r>
              <a:rPr lang="en-GB" sz="2000" dirty="0">
                <a:solidFill>
                  <a:srgbClr val="10365A"/>
                </a:solidFill>
                <a:latin typeface="Calibri"/>
                <a:ea typeface="Calibri"/>
                <a:cs typeface="Calibri"/>
                <a:sym typeface="Calibri"/>
              </a:rPr>
              <a:t>. If possible, try to show that your problem is a </a:t>
            </a:r>
            <a:r>
              <a:rPr lang="en-GB" sz="2000" i="1" dirty="0">
                <a:solidFill>
                  <a:srgbClr val="10365A"/>
                </a:solidFill>
                <a:latin typeface="Calibri"/>
                <a:ea typeface="Calibri"/>
                <a:cs typeface="Calibri"/>
                <a:sym typeface="Calibri"/>
              </a:rPr>
              <a:t>popular</a:t>
            </a:r>
            <a:r>
              <a:rPr lang="en-GB" sz="2000" dirty="0">
                <a:solidFill>
                  <a:srgbClr val="10365A"/>
                </a:solidFill>
                <a:latin typeface="Calibri"/>
                <a:ea typeface="Calibri"/>
                <a:cs typeface="Calibri"/>
                <a:sym typeface="Calibri"/>
              </a:rPr>
              <a:t>, </a:t>
            </a:r>
            <a:r>
              <a:rPr lang="en-GB" sz="2000" i="1" dirty="0">
                <a:solidFill>
                  <a:srgbClr val="10365A"/>
                </a:solidFill>
                <a:latin typeface="Calibri"/>
                <a:ea typeface="Calibri"/>
                <a:cs typeface="Calibri"/>
                <a:sym typeface="Calibri"/>
              </a:rPr>
              <a:t>urgent</a:t>
            </a:r>
            <a:r>
              <a:rPr lang="en-GB" sz="2000" dirty="0">
                <a:solidFill>
                  <a:srgbClr val="10365A"/>
                </a:solidFill>
                <a:latin typeface="Calibri"/>
                <a:ea typeface="Calibri"/>
                <a:cs typeface="Calibri"/>
                <a:sym typeface="Calibri"/>
              </a:rPr>
              <a:t>, </a:t>
            </a:r>
            <a:r>
              <a:rPr lang="en-GB" sz="2000" i="1" dirty="0">
                <a:solidFill>
                  <a:srgbClr val="10365A"/>
                </a:solidFill>
                <a:latin typeface="Calibri"/>
                <a:ea typeface="Calibri"/>
                <a:cs typeface="Calibri"/>
                <a:sym typeface="Calibri"/>
              </a:rPr>
              <a:t>frequent</a:t>
            </a:r>
            <a:r>
              <a:rPr lang="en-GB" sz="2000" dirty="0">
                <a:solidFill>
                  <a:srgbClr val="10365A"/>
                </a:solidFill>
                <a:latin typeface="Calibri"/>
                <a:ea typeface="Calibri"/>
                <a:cs typeface="Calibri"/>
                <a:sym typeface="Calibri"/>
              </a:rPr>
              <a:t>, </a:t>
            </a:r>
            <a:r>
              <a:rPr lang="en-GB" sz="2000" i="1" dirty="0">
                <a:solidFill>
                  <a:srgbClr val="10365A"/>
                </a:solidFill>
                <a:latin typeface="Calibri"/>
                <a:ea typeface="Calibri"/>
                <a:cs typeface="Calibri"/>
                <a:sym typeface="Calibri"/>
              </a:rPr>
              <a:t>expensive</a:t>
            </a:r>
            <a:r>
              <a:rPr lang="en-GB" sz="2000" dirty="0">
                <a:solidFill>
                  <a:srgbClr val="10365A"/>
                </a:solidFill>
                <a:latin typeface="Calibri"/>
                <a:ea typeface="Calibri"/>
                <a:cs typeface="Calibri"/>
                <a:sym typeface="Calibri"/>
              </a:rPr>
              <a:t>, and </a:t>
            </a:r>
            <a:r>
              <a:rPr lang="en-GB" sz="2000" i="1" dirty="0">
                <a:solidFill>
                  <a:srgbClr val="10365A"/>
                </a:solidFill>
                <a:latin typeface="Calibri"/>
                <a:ea typeface="Calibri"/>
                <a:cs typeface="Calibri"/>
                <a:sym typeface="Calibri"/>
              </a:rPr>
              <a:t>growing</a:t>
            </a:r>
            <a:r>
              <a:rPr lang="en-GB" sz="2000" dirty="0">
                <a:solidFill>
                  <a:srgbClr val="10365A"/>
                </a:solidFill>
                <a:latin typeface="Calibri"/>
                <a:ea typeface="Calibri"/>
                <a:cs typeface="Calibri"/>
                <a:sym typeface="Calibri"/>
              </a:rPr>
              <a:t> one.</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16706" algn="l" rtl="0">
              <a:lnSpc>
                <a:spcPct val="90000"/>
              </a:lnSpc>
              <a:spcBef>
                <a:spcPts val="80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What </a:t>
            </a:r>
            <a:r>
              <a:rPr lang="en-GB" sz="2000" b="1" dirty="0">
                <a:solidFill>
                  <a:srgbClr val="10365A"/>
                </a:solidFill>
                <a:latin typeface="Calibri"/>
                <a:ea typeface="Calibri"/>
                <a:cs typeface="Calibri"/>
                <a:sym typeface="Calibri"/>
              </a:rPr>
              <a:t>problem</a:t>
            </a:r>
            <a:r>
              <a:rPr lang="en-GB" sz="2000" dirty="0">
                <a:solidFill>
                  <a:srgbClr val="10365A"/>
                </a:solidFill>
                <a:latin typeface="Calibri"/>
                <a:ea typeface="Calibri"/>
                <a:cs typeface="Calibri"/>
                <a:sym typeface="Calibri"/>
              </a:rPr>
              <a:t> does your idea solve? What current </a:t>
            </a:r>
            <a:r>
              <a:rPr lang="en-GB" sz="2000" b="1" dirty="0">
                <a:solidFill>
                  <a:srgbClr val="10365A"/>
                </a:solidFill>
                <a:latin typeface="Calibri"/>
                <a:ea typeface="Calibri"/>
                <a:cs typeface="Calibri"/>
                <a:sym typeface="Calibri"/>
              </a:rPr>
              <a:t>unmet need </a:t>
            </a:r>
            <a:r>
              <a:rPr lang="en-GB" sz="2000" dirty="0">
                <a:solidFill>
                  <a:srgbClr val="10365A"/>
                </a:solidFill>
                <a:latin typeface="Calibri"/>
                <a:ea typeface="Calibri"/>
                <a:cs typeface="Calibri"/>
                <a:sym typeface="Calibri"/>
              </a:rPr>
              <a:t>do you address?</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How </a:t>
            </a:r>
            <a:r>
              <a:rPr lang="en-GB" sz="2000" b="1" dirty="0">
                <a:solidFill>
                  <a:srgbClr val="10365A"/>
                </a:solidFill>
                <a:latin typeface="Calibri"/>
                <a:ea typeface="Calibri"/>
                <a:cs typeface="Calibri"/>
                <a:sym typeface="Calibri"/>
              </a:rPr>
              <a:t>big </a:t>
            </a:r>
            <a:r>
              <a:rPr lang="en-GB" sz="2000" dirty="0">
                <a:solidFill>
                  <a:srgbClr val="10365A"/>
                </a:solidFill>
                <a:latin typeface="Calibri"/>
                <a:ea typeface="Calibri"/>
                <a:cs typeface="Calibri"/>
                <a:sym typeface="Calibri"/>
              </a:rPr>
              <a:t>is the problem your company is solving?</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Is the problem real and </a:t>
            </a:r>
            <a:r>
              <a:rPr lang="en-GB" sz="2000" b="1" dirty="0">
                <a:solidFill>
                  <a:srgbClr val="10365A"/>
                </a:solidFill>
                <a:latin typeface="Calibri"/>
                <a:ea typeface="Calibri"/>
                <a:cs typeface="Calibri"/>
                <a:sym typeface="Calibri"/>
              </a:rPr>
              <a:t>validated </a:t>
            </a:r>
            <a:r>
              <a:rPr lang="en-GB" sz="2000" dirty="0">
                <a:solidFill>
                  <a:srgbClr val="10365A"/>
                </a:solidFill>
                <a:latin typeface="Calibri"/>
                <a:ea typeface="Calibri"/>
                <a:cs typeface="Calibri"/>
                <a:sym typeface="Calibri"/>
              </a:rPr>
              <a:t>by customers?</a:t>
            </a:r>
            <a:endParaRPr sz="2000" dirty="0">
              <a:solidFill>
                <a:srgbClr val="10365A"/>
              </a:solidFill>
              <a:latin typeface="Calibri"/>
              <a:ea typeface="Calibri"/>
              <a:cs typeface="Calibri"/>
              <a:sym typeface="Calibri"/>
            </a:endParaRPr>
          </a:p>
          <a:p>
            <a:pPr marL="457200" lvl="0" indent="0" algn="l" rtl="0">
              <a:lnSpc>
                <a:spcPct val="90000"/>
              </a:lnSpc>
              <a:spcBef>
                <a:spcPts val="800"/>
              </a:spcBef>
              <a:spcAft>
                <a:spcPts val="0"/>
              </a:spcAft>
              <a:buNone/>
            </a:pPr>
            <a:endParaRPr sz="1500" dirty="0">
              <a:solidFill>
                <a:srgbClr val="10365A"/>
              </a:solidFill>
              <a:latin typeface="Calibri"/>
              <a:ea typeface="Calibri"/>
              <a:cs typeface="Calibri"/>
              <a:sym typeface="Calibri"/>
            </a:endParaRPr>
          </a:p>
          <a:p>
            <a:pPr marL="457200" lvl="0" indent="-316706" algn="l" rtl="0">
              <a:lnSpc>
                <a:spcPct val="90000"/>
              </a:lnSpc>
              <a:spcBef>
                <a:spcPts val="80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Specifically, the pain points are …</a:t>
            </a:r>
            <a:endParaRPr sz="2000" dirty="0">
              <a:solidFill>
                <a:srgbClr val="10365A"/>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4"/>
        <p:cNvGrpSpPr/>
        <p:nvPr/>
      </p:nvGrpSpPr>
      <p:grpSpPr>
        <a:xfrm>
          <a:off x="0" y="0"/>
          <a:ext cx="0" cy="0"/>
          <a:chOff x="0" y="0"/>
          <a:chExt cx="0" cy="0"/>
        </a:xfrm>
      </p:grpSpPr>
      <p:sp>
        <p:nvSpPr>
          <p:cNvPr id="125" name="Google Shape;125;p20"/>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The Solution</a:t>
            </a:r>
            <a:endParaRPr b="1" dirty="0">
              <a:solidFill>
                <a:srgbClr val="10365A"/>
              </a:solidFill>
              <a:latin typeface="Calibri"/>
              <a:ea typeface="Calibri"/>
              <a:cs typeface="Calibri"/>
              <a:sym typeface="Calibri"/>
            </a:endParaRPr>
          </a:p>
        </p:txBody>
      </p:sp>
      <p:sp>
        <p:nvSpPr>
          <p:cNvPr id="128" name="Google Shape;128;p20"/>
          <p:cNvSpPr txBox="1">
            <a:spLocks noGrp="1"/>
          </p:cNvSpPr>
          <p:nvPr>
            <p:ph type="body" idx="1"/>
          </p:nvPr>
        </p:nvSpPr>
        <p:spPr>
          <a:xfrm>
            <a:off x="476249" y="1147175"/>
            <a:ext cx="7157003"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Your idea is the proposed solution to the problem you just showed exists. Now convince us that YOUR venture is the answer.</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16706" algn="l" rtl="0">
              <a:lnSpc>
                <a:spcPct val="90000"/>
              </a:lnSpc>
              <a:spcBef>
                <a:spcPts val="80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What is </a:t>
            </a:r>
            <a:r>
              <a:rPr lang="en-GB" sz="2000" b="1" dirty="0">
                <a:solidFill>
                  <a:srgbClr val="10365A"/>
                </a:solidFill>
                <a:latin typeface="Calibri"/>
                <a:ea typeface="Calibri"/>
                <a:cs typeface="Calibri"/>
                <a:sym typeface="Calibri"/>
              </a:rPr>
              <a:t>different</a:t>
            </a:r>
            <a:r>
              <a:rPr lang="en-GB" sz="2000" dirty="0">
                <a:solidFill>
                  <a:srgbClr val="10365A"/>
                </a:solidFill>
                <a:latin typeface="Calibri"/>
                <a:ea typeface="Calibri"/>
                <a:cs typeface="Calibri"/>
                <a:sym typeface="Calibri"/>
              </a:rPr>
              <a:t> about your solution from others?</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Will people accept and</a:t>
            </a:r>
            <a:r>
              <a:rPr lang="en-GB" sz="2000" b="1" dirty="0">
                <a:solidFill>
                  <a:srgbClr val="10365A"/>
                </a:solidFill>
                <a:latin typeface="Calibri"/>
                <a:ea typeface="Calibri"/>
                <a:cs typeface="Calibri"/>
                <a:sym typeface="Calibri"/>
              </a:rPr>
              <a:t> buy</a:t>
            </a:r>
            <a:r>
              <a:rPr lang="en-GB" sz="2000" dirty="0">
                <a:solidFill>
                  <a:srgbClr val="10365A"/>
                </a:solidFill>
                <a:latin typeface="Calibri"/>
                <a:ea typeface="Calibri"/>
                <a:cs typeface="Calibri"/>
                <a:sym typeface="Calibri"/>
              </a:rPr>
              <a:t> your solution?</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Is there evidence that customers </a:t>
            </a:r>
            <a:r>
              <a:rPr lang="en-GB" sz="2000" b="1" dirty="0">
                <a:solidFill>
                  <a:srgbClr val="10365A"/>
                </a:solidFill>
                <a:latin typeface="Calibri"/>
                <a:ea typeface="Calibri"/>
                <a:cs typeface="Calibri"/>
                <a:sym typeface="Calibri"/>
              </a:rPr>
              <a:t>like</a:t>
            </a:r>
            <a:r>
              <a:rPr lang="en-GB" sz="2000" dirty="0">
                <a:solidFill>
                  <a:srgbClr val="10365A"/>
                </a:solidFill>
                <a:latin typeface="Calibri"/>
                <a:ea typeface="Calibri"/>
                <a:cs typeface="Calibri"/>
                <a:sym typeface="Calibri"/>
              </a:rPr>
              <a:t> your solution?</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Is it </a:t>
            </a:r>
            <a:r>
              <a:rPr lang="en-GB" sz="2000" b="1" dirty="0">
                <a:solidFill>
                  <a:srgbClr val="10365A"/>
                </a:solidFill>
                <a:latin typeface="Calibri"/>
                <a:ea typeface="Calibri"/>
                <a:cs typeface="Calibri"/>
                <a:sym typeface="Calibri"/>
              </a:rPr>
              <a:t>better, faster</a:t>
            </a:r>
            <a:r>
              <a:rPr lang="en-GB" sz="2000" dirty="0">
                <a:solidFill>
                  <a:srgbClr val="10365A"/>
                </a:solidFill>
                <a:latin typeface="Calibri"/>
                <a:ea typeface="Calibri"/>
                <a:cs typeface="Calibri"/>
                <a:sym typeface="Calibri"/>
              </a:rPr>
              <a:t>, and/or </a:t>
            </a:r>
            <a:r>
              <a:rPr lang="en-GB" sz="2000" b="1" dirty="0">
                <a:solidFill>
                  <a:srgbClr val="10365A"/>
                </a:solidFill>
                <a:latin typeface="Calibri"/>
                <a:ea typeface="Calibri"/>
                <a:cs typeface="Calibri"/>
                <a:sym typeface="Calibri"/>
              </a:rPr>
              <a:t>cheaper</a:t>
            </a:r>
            <a:r>
              <a:rPr lang="en-GB" sz="2000" dirty="0">
                <a:solidFill>
                  <a:srgbClr val="10365A"/>
                </a:solidFill>
                <a:latin typeface="Calibri"/>
                <a:ea typeface="Calibri"/>
                <a:cs typeface="Calibri"/>
                <a:sym typeface="Calibri"/>
              </a:rPr>
              <a:t> than what is available?</a:t>
            </a:r>
            <a:endParaRPr sz="2000" dirty="0">
              <a:solidFill>
                <a:srgbClr val="10365A"/>
              </a:solidFill>
              <a:latin typeface="Calibri"/>
              <a:ea typeface="Calibri"/>
              <a:cs typeface="Calibri"/>
              <a:sym typeface="Calibri"/>
            </a:endParaRPr>
          </a:p>
          <a:p>
            <a:pPr marL="457200" lvl="0" indent="-316706" algn="l" rtl="0">
              <a:lnSpc>
                <a:spcPct val="90000"/>
              </a:lnSpc>
              <a:spcBef>
                <a:spcPts val="0"/>
              </a:spcBef>
              <a:spcAft>
                <a:spcPts val="0"/>
              </a:spcAft>
              <a:buClr>
                <a:srgbClr val="10365A"/>
              </a:buClr>
              <a:buSzPct val="75000"/>
              <a:buFont typeface="Calibri"/>
              <a:buChar char="●"/>
            </a:pPr>
            <a:r>
              <a:rPr lang="en-GB" sz="2000" dirty="0">
                <a:solidFill>
                  <a:srgbClr val="10365A"/>
                </a:solidFill>
                <a:latin typeface="Calibri"/>
                <a:ea typeface="Calibri"/>
                <a:cs typeface="Calibri"/>
                <a:sym typeface="Calibri"/>
              </a:rPr>
              <a:t>Can you successfully </a:t>
            </a:r>
            <a:r>
              <a:rPr lang="en-GB" sz="2000" b="1" dirty="0">
                <a:solidFill>
                  <a:srgbClr val="10365A"/>
                </a:solidFill>
                <a:latin typeface="Calibri"/>
                <a:ea typeface="Calibri"/>
                <a:cs typeface="Calibri"/>
                <a:sym typeface="Calibri"/>
              </a:rPr>
              <a:t>build a venture</a:t>
            </a:r>
            <a:r>
              <a:rPr lang="en-GB" sz="2000" dirty="0">
                <a:solidFill>
                  <a:srgbClr val="10365A"/>
                </a:solidFill>
                <a:latin typeface="Calibri"/>
                <a:ea typeface="Calibri"/>
                <a:cs typeface="Calibri"/>
                <a:sym typeface="Calibri"/>
              </a:rPr>
              <a:t> around that solution?</a:t>
            </a:r>
            <a:endParaRPr sz="2000" dirty="0">
              <a:solidFill>
                <a:srgbClr val="10365A"/>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Competition</a:t>
            </a:r>
            <a:endParaRPr b="1" dirty="0">
              <a:solidFill>
                <a:srgbClr val="10365A"/>
              </a:solidFill>
              <a:latin typeface="Calibri"/>
              <a:ea typeface="Calibri"/>
              <a:cs typeface="Calibri"/>
              <a:sym typeface="Calibri"/>
            </a:endParaRPr>
          </a:p>
        </p:txBody>
      </p:sp>
      <p:sp>
        <p:nvSpPr>
          <p:cNvPr id="135" name="Google Shape;135;p21"/>
          <p:cNvSpPr txBox="1">
            <a:spLocks noGrp="1"/>
          </p:cNvSpPr>
          <p:nvPr>
            <p:ph type="body" idx="1"/>
          </p:nvPr>
        </p:nvSpPr>
        <p:spPr>
          <a:xfrm>
            <a:off x="476250" y="1147175"/>
            <a:ext cx="82206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Make it clear that you know your competitors and why you are better than them. Include </a:t>
            </a:r>
            <a:r>
              <a:rPr lang="en-GB" sz="2000" b="1" dirty="0">
                <a:solidFill>
                  <a:srgbClr val="10365A"/>
                </a:solidFill>
                <a:latin typeface="Calibri"/>
                <a:ea typeface="Calibri"/>
                <a:cs typeface="Calibri"/>
                <a:sym typeface="Calibri"/>
              </a:rPr>
              <a:t>competition matrix.</a:t>
            </a:r>
            <a:endParaRPr sz="2000" b="1"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Who are your </a:t>
            </a:r>
            <a:r>
              <a:rPr lang="en-GB" sz="2000" b="1" dirty="0">
                <a:solidFill>
                  <a:srgbClr val="10365A"/>
                </a:solidFill>
                <a:latin typeface="Calibri"/>
                <a:ea typeface="Calibri"/>
                <a:cs typeface="Calibri"/>
                <a:sym typeface="Calibri"/>
              </a:rPr>
              <a:t>top competitors</a:t>
            </a:r>
            <a:r>
              <a:rPr lang="en-GB" sz="2000" dirty="0">
                <a:solidFill>
                  <a:srgbClr val="10365A"/>
                </a:solidFill>
                <a:latin typeface="Calibri"/>
                <a:ea typeface="Calibri"/>
                <a:cs typeface="Calibri"/>
                <a:sym typeface="Calibri"/>
              </a:rPr>
              <a:t>, and how will you beat them?</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What makes your venture </a:t>
            </a:r>
            <a:r>
              <a:rPr lang="en-GB" sz="2000" b="1" dirty="0">
                <a:solidFill>
                  <a:srgbClr val="10365A"/>
                </a:solidFill>
                <a:latin typeface="Calibri"/>
                <a:ea typeface="Calibri"/>
                <a:cs typeface="Calibri"/>
                <a:sym typeface="Calibri"/>
              </a:rPr>
              <a:t>different and better </a:t>
            </a:r>
            <a:r>
              <a:rPr lang="en-GB" sz="2000" dirty="0">
                <a:solidFill>
                  <a:srgbClr val="10365A"/>
                </a:solidFill>
                <a:latin typeface="Calibri"/>
                <a:ea typeface="Calibri"/>
                <a:cs typeface="Calibri"/>
                <a:sym typeface="Calibri"/>
              </a:rPr>
              <a:t>than the rest?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If others have tried and failed, what makes you think </a:t>
            </a:r>
            <a:r>
              <a:rPr lang="en-GB" sz="2000" b="1" dirty="0">
                <a:solidFill>
                  <a:srgbClr val="10365A"/>
                </a:solidFill>
                <a:latin typeface="Calibri"/>
                <a:ea typeface="Calibri"/>
                <a:cs typeface="Calibri"/>
                <a:sym typeface="Calibri"/>
              </a:rPr>
              <a:t>you will succeed</a:t>
            </a:r>
            <a:r>
              <a:rPr lang="en-GB" sz="2000" dirty="0">
                <a:solidFill>
                  <a:srgbClr val="10365A"/>
                </a:solidFill>
                <a:latin typeface="Calibri"/>
                <a:ea typeface="Calibri"/>
                <a:cs typeface="Calibri"/>
                <a:sym typeface="Calibri"/>
              </a:rPr>
              <a: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Our product does x, y, and z, unlike competitors, who only do this.</a:t>
            </a:r>
            <a:endParaRPr sz="2000" dirty="0">
              <a:solidFill>
                <a:srgbClr val="10365A"/>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Business Model</a:t>
            </a:r>
            <a:endParaRPr b="1" dirty="0">
              <a:solidFill>
                <a:srgbClr val="10365A"/>
              </a:solidFill>
              <a:latin typeface="Calibri"/>
              <a:ea typeface="Calibri"/>
              <a:cs typeface="Calibri"/>
              <a:sym typeface="Calibri"/>
            </a:endParaRPr>
          </a:p>
        </p:txBody>
      </p:sp>
      <p:sp>
        <p:nvSpPr>
          <p:cNvPr id="142" name="Google Shape;142;p22"/>
          <p:cNvSpPr txBox="1">
            <a:spLocks noGrp="1"/>
          </p:cNvSpPr>
          <p:nvPr>
            <p:ph type="body" idx="1"/>
          </p:nvPr>
        </p:nvSpPr>
        <p:spPr>
          <a:xfrm>
            <a:off x="476250" y="1147175"/>
            <a:ext cx="83250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Describe your proposed business model. Include what your key metrics will be and what business </a:t>
            </a:r>
            <a:r>
              <a:rPr lang="en-US" sz="2000" dirty="0">
                <a:solidFill>
                  <a:srgbClr val="10365A"/>
                </a:solidFill>
                <a:latin typeface="Calibri"/>
                <a:ea typeface="Calibri"/>
                <a:cs typeface="Calibri"/>
                <a:sym typeface="Calibri"/>
              </a:rPr>
              <a:t>model you plan to </a:t>
            </a:r>
            <a:r>
              <a:rPr lang="en-US" sz="2000" dirty="0" err="1">
                <a:solidFill>
                  <a:srgbClr val="10365A"/>
                </a:solidFill>
                <a:latin typeface="Calibri"/>
                <a:ea typeface="Calibri"/>
                <a:cs typeface="Calibri"/>
                <a:sym typeface="Calibri"/>
              </a:rPr>
              <a:t>persue</a:t>
            </a:r>
            <a:r>
              <a:rPr lang="en-US" sz="2000" dirty="0">
                <a:solidFill>
                  <a:srgbClr val="10365A"/>
                </a:solidFill>
                <a:latin typeface="Calibri"/>
                <a:ea typeface="Calibri"/>
                <a:cs typeface="Calibri"/>
                <a:sym typeface="Calibri"/>
              </a:rPr>
              <a:t>.</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indent="-323850">
              <a:buClr>
                <a:srgbClr val="10365A"/>
              </a:buClr>
              <a:buSzPts val="1500"/>
              <a:buFont typeface="Calibri"/>
              <a:buChar char="○"/>
            </a:pPr>
            <a:r>
              <a:rPr lang="en-GB" sz="2000" dirty="0">
                <a:solidFill>
                  <a:srgbClr val="10365A"/>
                </a:solidFill>
                <a:latin typeface="Calibri"/>
                <a:ea typeface="Calibri"/>
                <a:cs typeface="Calibri"/>
                <a:sym typeface="Calibri"/>
              </a:rPr>
              <a:t>How will you make money?</a:t>
            </a:r>
            <a:endParaRPr sz="2000" dirty="0">
              <a:solidFill>
                <a:srgbClr val="10365A"/>
              </a:solidFill>
              <a:latin typeface="Calibri"/>
              <a:ea typeface="Calibri"/>
              <a:cs typeface="Calibri"/>
              <a:sym typeface="Calibri"/>
            </a:endParaRPr>
          </a:p>
          <a:p>
            <a:pPr lvl="1" indent="-304800">
              <a:spcBef>
                <a:spcPts val="0"/>
              </a:spcBef>
              <a:buClr>
                <a:srgbClr val="10365A"/>
              </a:buClr>
              <a:buSzPts val="1200"/>
              <a:buFont typeface="Calibri"/>
              <a:buChar char="■"/>
            </a:pPr>
            <a:r>
              <a:rPr lang="en-GB" sz="2000" dirty="0">
                <a:solidFill>
                  <a:srgbClr val="10365A"/>
                </a:solidFill>
                <a:latin typeface="Calibri"/>
                <a:ea typeface="Calibri"/>
                <a:cs typeface="Calibri"/>
                <a:sym typeface="Calibri"/>
              </a:rPr>
              <a:t>What is your </a:t>
            </a:r>
            <a:r>
              <a:rPr lang="en-GB" sz="2000" b="1" dirty="0">
                <a:solidFill>
                  <a:srgbClr val="10365A"/>
                </a:solidFill>
                <a:latin typeface="Calibri"/>
                <a:ea typeface="Calibri"/>
                <a:cs typeface="Calibri"/>
                <a:sym typeface="Calibri"/>
              </a:rPr>
              <a:t>revenue</a:t>
            </a:r>
            <a:r>
              <a:rPr lang="en-GB" sz="2000" dirty="0">
                <a:solidFill>
                  <a:srgbClr val="10365A"/>
                </a:solidFill>
                <a:latin typeface="Calibri"/>
                <a:ea typeface="Calibri"/>
                <a:cs typeface="Calibri"/>
                <a:sym typeface="Calibri"/>
              </a:rPr>
              <a:t> model (e.g., subscription, transactional)?</a:t>
            </a:r>
            <a:endParaRPr sz="2000" dirty="0">
              <a:solidFill>
                <a:srgbClr val="10365A"/>
              </a:solidFill>
              <a:latin typeface="Calibri"/>
              <a:ea typeface="Calibri"/>
              <a:cs typeface="Calibri"/>
              <a:sym typeface="Calibri"/>
            </a:endParaRPr>
          </a:p>
          <a:p>
            <a:pPr lvl="1" indent="-304800">
              <a:spcBef>
                <a:spcPts val="0"/>
              </a:spcBef>
              <a:buClr>
                <a:srgbClr val="10365A"/>
              </a:buClr>
              <a:buSzPts val="1200"/>
              <a:buFont typeface="Calibri"/>
              <a:buChar char="■"/>
            </a:pPr>
            <a:r>
              <a:rPr lang="en-GB" sz="2000" dirty="0">
                <a:solidFill>
                  <a:srgbClr val="10365A"/>
                </a:solidFill>
                <a:latin typeface="Calibri"/>
                <a:ea typeface="Calibri"/>
                <a:cs typeface="Calibri"/>
                <a:sym typeface="Calibri"/>
              </a:rPr>
              <a:t>What is your </a:t>
            </a:r>
            <a:r>
              <a:rPr lang="en-GB" sz="2000" b="1" dirty="0">
                <a:solidFill>
                  <a:srgbClr val="10365A"/>
                </a:solidFill>
                <a:latin typeface="Calibri"/>
                <a:ea typeface="Calibri"/>
                <a:cs typeface="Calibri"/>
                <a:sym typeface="Calibri"/>
              </a:rPr>
              <a:t>pricing</a:t>
            </a:r>
            <a:r>
              <a:rPr lang="en-GB" sz="2000" dirty="0">
                <a:solidFill>
                  <a:srgbClr val="10365A"/>
                </a:solidFill>
                <a:latin typeface="Calibri"/>
                <a:ea typeface="Calibri"/>
                <a:cs typeface="Calibri"/>
                <a:sym typeface="Calibri"/>
              </a:rPr>
              <a:t>?</a:t>
            </a:r>
            <a:endParaRPr sz="2000" dirty="0">
              <a:solidFill>
                <a:srgbClr val="10365A"/>
              </a:solidFill>
              <a:latin typeface="Calibri"/>
              <a:ea typeface="Calibri"/>
              <a:cs typeface="Calibri"/>
              <a:sym typeface="Calibri"/>
            </a:endParaRPr>
          </a:p>
          <a:p>
            <a:pPr indent="-323850">
              <a:spcBef>
                <a:spcPts val="0"/>
              </a:spcBef>
              <a:buClr>
                <a:srgbClr val="10365A"/>
              </a:buClr>
              <a:buSzPts val="1500"/>
              <a:buFont typeface="Calibri"/>
              <a:buChar char="○"/>
            </a:pPr>
            <a:r>
              <a:rPr lang="en-GB" sz="2000" dirty="0">
                <a:solidFill>
                  <a:srgbClr val="10365A"/>
                </a:solidFill>
                <a:latin typeface="Calibri"/>
                <a:ea typeface="Calibri"/>
                <a:cs typeface="Calibri"/>
                <a:sym typeface="Calibri"/>
              </a:rPr>
              <a:t>How will you </a:t>
            </a:r>
            <a:r>
              <a:rPr lang="en-GB" sz="2000" b="1" dirty="0">
                <a:solidFill>
                  <a:srgbClr val="10365A"/>
                </a:solidFill>
                <a:latin typeface="Calibri"/>
                <a:ea typeface="Calibri"/>
                <a:cs typeface="Calibri"/>
                <a:sym typeface="Calibri"/>
              </a:rPr>
              <a:t>grow</a:t>
            </a:r>
            <a:r>
              <a:rPr lang="en-GB" sz="2000" dirty="0">
                <a:solidFill>
                  <a:srgbClr val="10365A"/>
                </a:solidFill>
                <a:latin typeface="Calibri"/>
                <a:ea typeface="Calibri"/>
                <a:cs typeface="Calibri"/>
                <a:sym typeface="Calibri"/>
              </a:rPr>
              <a:t> your business?</a:t>
            </a:r>
            <a:endParaRPr sz="2000" dirty="0">
              <a:solidFill>
                <a:srgbClr val="10365A"/>
              </a:solidFill>
              <a:latin typeface="Calibri"/>
              <a:ea typeface="Calibri"/>
              <a:cs typeface="Calibri"/>
              <a:sym typeface="Calibri"/>
            </a:endParaRPr>
          </a:p>
          <a:p>
            <a:pPr indent="-323850">
              <a:spcBef>
                <a:spcPts val="0"/>
              </a:spcBef>
              <a:buClr>
                <a:srgbClr val="10365A"/>
              </a:buClr>
              <a:buSzPts val="1500"/>
              <a:buFont typeface="Calibri"/>
              <a:buChar char="○"/>
            </a:pPr>
            <a:r>
              <a:rPr lang="en-GB" sz="2000" dirty="0">
                <a:solidFill>
                  <a:srgbClr val="10365A"/>
                </a:solidFill>
                <a:latin typeface="Calibri"/>
                <a:ea typeface="Calibri"/>
                <a:cs typeface="Calibri"/>
                <a:sym typeface="Calibri"/>
              </a:rPr>
              <a:t>How will you find the money to</a:t>
            </a:r>
            <a:r>
              <a:rPr lang="en-GB" sz="2000" b="1" dirty="0">
                <a:solidFill>
                  <a:srgbClr val="10365A"/>
                </a:solidFill>
                <a:latin typeface="Calibri"/>
                <a:ea typeface="Calibri"/>
                <a:cs typeface="Calibri"/>
                <a:sym typeface="Calibri"/>
              </a:rPr>
              <a:t> start and run </a:t>
            </a:r>
            <a:r>
              <a:rPr lang="en-GB" sz="2000" dirty="0">
                <a:solidFill>
                  <a:srgbClr val="10365A"/>
                </a:solidFill>
                <a:latin typeface="Calibri"/>
                <a:ea typeface="Calibri"/>
                <a:cs typeface="Calibri"/>
                <a:sym typeface="Calibri"/>
              </a:rPr>
              <a:t>your business?</a:t>
            </a:r>
          </a:p>
          <a:p>
            <a:pPr indent="-323850">
              <a:spcBef>
                <a:spcPts val="0"/>
              </a:spcBef>
              <a:buClr>
                <a:srgbClr val="10365A"/>
              </a:buClr>
              <a:buSzPts val="1500"/>
              <a:buFont typeface="Calibri"/>
              <a:buChar char="○"/>
            </a:pPr>
            <a:endParaRPr sz="2000" dirty="0">
              <a:solidFill>
                <a:srgbClr val="10365A"/>
              </a:solidFill>
              <a:latin typeface="Calibri"/>
              <a:ea typeface="Calibri"/>
              <a:cs typeface="Calibri"/>
              <a:sym typeface="Calibri"/>
            </a:endParaRPr>
          </a:p>
          <a:p>
            <a:pPr indent="-323850">
              <a:buClr>
                <a:srgbClr val="10365A"/>
              </a:buClr>
              <a:buSzPts val="1500"/>
              <a:buFont typeface="Calibri"/>
              <a:buChar char="○"/>
            </a:pPr>
            <a:r>
              <a:rPr lang="en-GB" sz="2000" dirty="0">
                <a:solidFill>
                  <a:srgbClr val="10365A"/>
                </a:solidFill>
                <a:latin typeface="Calibri"/>
                <a:ea typeface="Calibri"/>
                <a:cs typeface="Calibri"/>
                <a:sym typeface="Calibri"/>
              </a:rPr>
              <a:t>Could include </a:t>
            </a:r>
            <a:r>
              <a:rPr lang="en-GB" sz="2000" b="1" dirty="0">
                <a:solidFill>
                  <a:srgbClr val="10365A"/>
                </a:solidFill>
                <a:latin typeface="Calibri"/>
                <a:ea typeface="Calibri"/>
                <a:cs typeface="Calibri"/>
                <a:sym typeface="Calibri"/>
              </a:rPr>
              <a:t>revenue streams, margins, cashflow, *CAC</a:t>
            </a:r>
          </a:p>
          <a:p>
            <a:pPr marL="2876550" lvl="6" indent="0">
              <a:buClr>
                <a:srgbClr val="10365A"/>
              </a:buClr>
              <a:buSzPts val="1500"/>
              <a:buNone/>
            </a:pPr>
            <a:r>
              <a:rPr lang="en-US" sz="1200" dirty="0">
                <a:solidFill>
                  <a:srgbClr val="10365A"/>
                </a:solidFill>
                <a:latin typeface="Calibri"/>
                <a:ea typeface="Calibri"/>
                <a:cs typeface="Calibri"/>
                <a:sym typeface="Calibri"/>
              </a:rPr>
              <a:t>		*CAC = Customer Acquisition Cost</a:t>
            </a:r>
          </a:p>
          <a:p>
            <a:pPr lvl="1" indent="-323850">
              <a:buClr>
                <a:srgbClr val="10365A"/>
              </a:buClr>
              <a:buSzPts val="1500"/>
              <a:buFont typeface="Calibri"/>
              <a:buChar char="○"/>
            </a:pPr>
            <a:endParaRPr lang="en-US" sz="1600" b="1" dirty="0">
              <a:solidFill>
                <a:srgbClr val="10365A"/>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7"/>
        <p:cNvGrpSpPr/>
        <p:nvPr/>
      </p:nvGrpSpPr>
      <p:grpSpPr>
        <a:xfrm>
          <a:off x="0" y="0"/>
          <a:ext cx="0" cy="0"/>
          <a:chOff x="0" y="0"/>
          <a:chExt cx="0" cy="0"/>
        </a:xfrm>
      </p:grpSpPr>
      <p:sp>
        <p:nvSpPr>
          <p:cNvPr id="148" name="Google Shape;148;p23"/>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Marketing and Sales</a:t>
            </a:r>
            <a:endParaRPr b="1" dirty="0">
              <a:solidFill>
                <a:srgbClr val="10365A"/>
              </a:solidFill>
              <a:latin typeface="Calibri"/>
              <a:ea typeface="Calibri"/>
              <a:cs typeface="Calibri"/>
              <a:sym typeface="Calibri"/>
            </a:endParaRPr>
          </a:p>
        </p:txBody>
      </p:sp>
      <p:sp>
        <p:nvSpPr>
          <p:cNvPr id="149" name="Google Shape;149;p23"/>
          <p:cNvSpPr txBox="1">
            <a:spLocks noGrp="1"/>
          </p:cNvSpPr>
          <p:nvPr>
            <p:ph type="body" idx="1"/>
          </p:nvPr>
        </p:nvSpPr>
        <p:spPr>
          <a:xfrm>
            <a:off x="476250" y="1147175"/>
            <a:ext cx="83250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Tell us what your marketing strategy is and demonstrate you actually know about your intended customer or client. </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Who are your </a:t>
            </a:r>
            <a:r>
              <a:rPr lang="en-GB" sz="2000" b="1" dirty="0">
                <a:solidFill>
                  <a:srgbClr val="10365A"/>
                </a:solidFill>
                <a:latin typeface="Calibri"/>
                <a:ea typeface="Calibri"/>
                <a:cs typeface="Calibri"/>
                <a:sym typeface="Calibri"/>
              </a:rPr>
              <a:t>customers</a:t>
            </a:r>
            <a:r>
              <a:rPr lang="en-GB" sz="2000" dirty="0">
                <a:solidFill>
                  <a:srgbClr val="10365A"/>
                </a:solidFill>
                <a:latin typeface="Calibri"/>
                <a:ea typeface="Calibri"/>
                <a:cs typeface="Calibri"/>
                <a:sym typeface="Calibri"/>
              </a:rPr>
              <a:t> - who will </a:t>
            </a:r>
            <a:r>
              <a:rPr lang="en-GB" sz="2000" b="1" dirty="0">
                <a:solidFill>
                  <a:srgbClr val="10365A"/>
                </a:solidFill>
                <a:latin typeface="Calibri"/>
                <a:ea typeface="Calibri"/>
                <a:cs typeface="Calibri"/>
                <a:sym typeface="Calibri"/>
              </a:rPr>
              <a:t>PAY </a:t>
            </a:r>
            <a:r>
              <a:rPr lang="en-GB" sz="2000" dirty="0">
                <a:solidFill>
                  <a:srgbClr val="10365A"/>
                </a:solidFill>
                <a:latin typeface="Calibri"/>
                <a:ea typeface="Calibri"/>
                <a:cs typeface="Calibri"/>
                <a:sym typeface="Calibri"/>
              </a:rPr>
              <a:t>for your product?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How will you successfully </a:t>
            </a:r>
            <a:r>
              <a:rPr lang="en-GB" sz="2000" b="1" dirty="0">
                <a:solidFill>
                  <a:srgbClr val="10365A"/>
                </a:solidFill>
                <a:latin typeface="Calibri"/>
                <a:ea typeface="Calibri"/>
                <a:cs typeface="Calibri"/>
                <a:sym typeface="Calibri"/>
              </a:rPr>
              <a:t>reach</a:t>
            </a:r>
            <a:r>
              <a:rPr lang="en-GB" sz="2000" dirty="0">
                <a:solidFill>
                  <a:srgbClr val="10365A"/>
                </a:solidFill>
                <a:latin typeface="Calibri"/>
                <a:ea typeface="Calibri"/>
                <a:cs typeface="Calibri"/>
                <a:sym typeface="Calibri"/>
              </a:rPr>
              <a:t> them?</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Have you </a:t>
            </a:r>
            <a:r>
              <a:rPr lang="en-GB" sz="2000" b="1" dirty="0">
                <a:solidFill>
                  <a:srgbClr val="10365A"/>
                </a:solidFill>
                <a:latin typeface="Calibri"/>
                <a:ea typeface="Calibri"/>
                <a:cs typeface="Calibri"/>
                <a:sym typeface="Calibri"/>
              </a:rPr>
              <a:t>tested</a:t>
            </a:r>
            <a:r>
              <a:rPr lang="en-GB" sz="2000" dirty="0">
                <a:solidFill>
                  <a:srgbClr val="10365A"/>
                </a:solidFill>
                <a:latin typeface="Calibri"/>
                <a:ea typeface="Calibri"/>
                <a:cs typeface="Calibri"/>
                <a:sym typeface="Calibri"/>
              </a:rPr>
              <a:t> the market in any way? Done any </a:t>
            </a:r>
            <a:r>
              <a:rPr lang="en-GB" sz="2000" b="1" dirty="0">
                <a:solidFill>
                  <a:srgbClr val="10365A"/>
                </a:solidFill>
                <a:latin typeface="Calibri"/>
                <a:ea typeface="Calibri"/>
                <a:cs typeface="Calibri"/>
                <a:sym typeface="Calibri"/>
              </a:rPr>
              <a:t>research</a:t>
            </a:r>
            <a:r>
              <a:rPr lang="en-GB" sz="2000" dirty="0">
                <a:solidFill>
                  <a:srgbClr val="10365A"/>
                </a:solidFill>
                <a:latin typeface="Calibri"/>
                <a:ea typeface="Calibri"/>
                <a:cs typeface="Calibri"/>
                <a:sym typeface="Calibri"/>
              </a:rPr>
              <a:t>?</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What are your current </a:t>
            </a:r>
            <a:r>
              <a:rPr lang="en-GB" sz="2000" b="1" dirty="0">
                <a:solidFill>
                  <a:srgbClr val="10365A"/>
                </a:solidFill>
                <a:latin typeface="Calibri"/>
                <a:ea typeface="Calibri"/>
                <a:cs typeface="Calibri"/>
                <a:sym typeface="Calibri"/>
              </a:rPr>
              <a:t>marketing and sales strategies</a:t>
            </a:r>
            <a:r>
              <a:rPr lang="en-GB" sz="2000" dirty="0">
                <a:solidFill>
                  <a:srgbClr val="10365A"/>
                </a:solidFill>
                <a:latin typeface="Calibri"/>
                <a:ea typeface="Calibri"/>
                <a:cs typeface="Calibri"/>
                <a:sym typeface="Calibri"/>
              </a:rPr>
              <a:t>, and why?</a:t>
            </a:r>
            <a:endParaRPr sz="2000" dirty="0">
              <a:solidFill>
                <a:srgbClr val="10365A"/>
              </a:solidFill>
              <a:latin typeface="Calibri"/>
              <a:ea typeface="Calibri"/>
              <a:cs typeface="Calibri"/>
              <a:sym typeface="Calibri"/>
            </a:endParaRPr>
          </a:p>
          <a:p>
            <a:pPr marL="45720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80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Could include </a:t>
            </a:r>
            <a:r>
              <a:rPr lang="en-GB" sz="2000" b="1" dirty="0">
                <a:solidFill>
                  <a:srgbClr val="10365A"/>
                </a:solidFill>
                <a:latin typeface="Calibri"/>
                <a:ea typeface="Calibri"/>
                <a:cs typeface="Calibri"/>
                <a:sym typeface="Calibri"/>
              </a:rPr>
              <a:t>customer relationship-building, channels, *beachhead</a:t>
            </a:r>
          </a:p>
          <a:p>
            <a:pPr marL="2419350" lvl="5" indent="0">
              <a:spcBef>
                <a:spcPts val="800"/>
              </a:spcBef>
              <a:buClr>
                <a:srgbClr val="10365A"/>
              </a:buClr>
              <a:buSzPts val="1500"/>
              <a:buNone/>
            </a:pPr>
            <a:r>
              <a:rPr lang="en-US" sz="1000" dirty="0">
                <a:solidFill>
                  <a:srgbClr val="10365A"/>
                </a:solidFill>
                <a:latin typeface="Calibri"/>
                <a:ea typeface="Calibri"/>
                <a:cs typeface="Calibri"/>
                <a:sym typeface="Calibri"/>
              </a:rPr>
              <a:t>*Beachhead (in business): It refers to the first market segment or customer group where you focus all your initial efforts — the starting point to gain a strong position before expanding further.</a:t>
            </a:r>
            <a:endParaRPr sz="1000" dirty="0">
              <a:solidFill>
                <a:srgbClr val="10365A"/>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4"/>
        <p:cNvGrpSpPr/>
        <p:nvPr/>
      </p:nvGrpSpPr>
      <p:grpSpPr>
        <a:xfrm>
          <a:off x="0" y="0"/>
          <a:ext cx="0" cy="0"/>
          <a:chOff x="0" y="0"/>
          <a:chExt cx="0" cy="0"/>
        </a:xfrm>
      </p:grpSpPr>
      <p:sp>
        <p:nvSpPr>
          <p:cNvPr id="156" name="Google Shape;156;p24"/>
          <p:cNvSpPr txBox="1">
            <a:spLocks noGrp="1"/>
          </p:cNvSpPr>
          <p:nvPr>
            <p:ph type="title"/>
          </p:nvPr>
        </p:nvSpPr>
        <p:spPr>
          <a:xfrm>
            <a:off x="4762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Arial"/>
              <a:buNone/>
            </a:pPr>
            <a:r>
              <a:rPr lang="en-GB" b="1" dirty="0">
                <a:solidFill>
                  <a:srgbClr val="10365A"/>
                </a:solidFill>
                <a:latin typeface="Calibri"/>
                <a:ea typeface="Calibri"/>
                <a:cs typeface="Calibri"/>
                <a:sym typeface="Calibri"/>
              </a:rPr>
              <a:t>Traction and Project Milestones</a:t>
            </a:r>
            <a:endParaRPr b="1" dirty="0">
              <a:solidFill>
                <a:srgbClr val="10365A"/>
              </a:solidFill>
              <a:latin typeface="Calibri"/>
              <a:ea typeface="Calibri"/>
              <a:cs typeface="Calibri"/>
              <a:sym typeface="Calibri"/>
            </a:endParaRPr>
          </a:p>
        </p:txBody>
      </p:sp>
      <p:sp>
        <p:nvSpPr>
          <p:cNvPr id="157" name="Google Shape;157;p24"/>
          <p:cNvSpPr txBox="1">
            <a:spLocks noGrp="1"/>
          </p:cNvSpPr>
          <p:nvPr>
            <p:ph type="body" idx="1"/>
          </p:nvPr>
        </p:nvSpPr>
        <p:spPr>
          <a:xfrm>
            <a:off x="476250" y="1147175"/>
            <a:ext cx="6036900" cy="36015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800"/>
              </a:spcBef>
              <a:spcAft>
                <a:spcPts val="0"/>
              </a:spcAft>
              <a:buNone/>
            </a:pPr>
            <a:r>
              <a:rPr lang="en-GB" sz="2000" dirty="0">
                <a:solidFill>
                  <a:srgbClr val="10365A"/>
                </a:solidFill>
                <a:latin typeface="Calibri"/>
                <a:ea typeface="Calibri"/>
                <a:cs typeface="Calibri"/>
                <a:sym typeface="Calibri"/>
              </a:rPr>
              <a:t>Show (1) what you have already done that proves the problem exists, that validates your solution, that you can sell it to customers profitably, and that the market is scalable. And (2) what your milestones and success factors are.</a:t>
            </a:r>
            <a:endParaRPr sz="2000" dirty="0">
              <a:solidFill>
                <a:srgbClr val="10365A"/>
              </a:solidFill>
              <a:latin typeface="Calibri"/>
              <a:ea typeface="Calibri"/>
              <a:cs typeface="Calibri"/>
              <a:sym typeface="Calibri"/>
            </a:endParaRPr>
          </a:p>
          <a:p>
            <a:pPr marL="0" lvl="0" indent="0" algn="l" rtl="0">
              <a:lnSpc>
                <a:spcPct val="90000"/>
              </a:lnSpc>
              <a:spcBef>
                <a:spcPts val="800"/>
              </a:spcBef>
              <a:spcAft>
                <a:spcPts val="0"/>
              </a:spcAft>
              <a:buNone/>
            </a:pP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What are </a:t>
            </a:r>
            <a:r>
              <a:rPr lang="en-GB" sz="2000" b="1" dirty="0">
                <a:solidFill>
                  <a:srgbClr val="10365A"/>
                </a:solidFill>
                <a:latin typeface="Calibri"/>
                <a:ea typeface="Calibri"/>
                <a:cs typeface="Calibri"/>
                <a:sym typeface="Calibri"/>
              </a:rPr>
              <a:t>milestones</a:t>
            </a:r>
            <a:r>
              <a:rPr lang="en-GB" sz="2000" dirty="0">
                <a:solidFill>
                  <a:srgbClr val="10365A"/>
                </a:solidFill>
                <a:latin typeface="Calibri"/>
                <a:ea typeface="Calibri"/>
                <a:cs typeface="Calibri"/>
                <a:sym typeface="Calibri"/>
              </a:rPr>
              <a:t> with customers and partners?</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What is your </a:t>
            </a:r>
            <a:r>
              <a:rPr lang="en-GB" sz="2000" b="1" dirty="0">
                <a:solidFill>
                  <a:srgbClr val="10365A"/>
                </a:solidFill>
                <a:latin typeface="Calibri"/>
                <a:ea typeface="Calibri"/>
                <a:cs typeface="Calibri"/>
                <a:sym typeface="Calibri"/>
              </a:rPr>
              <a:t>traction</a:t>
            </a:r>
            <a:r>
              <a:rPr lang="en-GB" sz="2000" dirty="0">
                <a:solidFill>
                  <a:srgbClr val="10365A"/>
                </a:solidFill>
                <a:latin typeface="Calibri"/>
                <a:ea typeface="Calibri"/>
                <a:cs typeface="Calibri"/>
                <a:sym typeface="Calibri"/>
              </a:rPr>
              <a:t> and </a:t>
            </a:r>
            <a:r>
              <a:rPr lang="en-GB" sz="2000" b="1" dirty="0">
                <a:solidFill>
                  <a:srgbClr val="10365A"/>
                </a:solidFill>
                <a:latin typeface="Calibri"/>
                <a:ea typeface="Calibri"/>
                <a:cs typeface="Calibri"/>
                <a:sym typeface="Calibri"/>
              </a:rPr>
              <a:t>progress</a:t>
            </a:r>
            <a:r>
              <a:rPr lang="en-GB" sz="2000" dirty="0">
                <a:solidFill>
                  <a:srgbClr val="10365A"/>
                </a:solidFill>
                <a:latin typeface="Calibri"/>
                <a:ea typeface="Calibri"/>
                <a:cs typeface="Calibri"/>
                <a:sym typeface="Calibri"/>
              </a:rPr>
              <a:t> made?</a:t>
            </a:r>
            <a:endParaRPr sz="2000" dirty="0">
              <a:solidFill>
                <a:srgbClr val="10365A"/>
              </a:solidFill>
              <a:latin typeface="Calibri"/>
              <a:ea typeface="Calibri"/>
              <a:cs typeface="Calibri"/>
              <a:sym typeface="Calibri"/>
            </a:endParaRPr>
          </a:p>
          <a:p>
            <a:pPr marL="457200" lvl="0" indent="-323850" algn="l" rtl="0">
              <a:lnSpc>
                <a:spcPct val="90000"/>
              </a:lnSpc>
              <a:spcBef>
                <a:spcPts val="0"/>
              </a:spcBef>
              <a:spcAft>
                <a:spcPts val="0"/>
              </a:spcAft>
              <a:buClr>
                <a:srgbClr val="10365A"/>
              </a:buClr>
              <a:buSzPts val="1500"/>
              <a:buFont typeface="Calibri"/>
              <a:buChar char="●"/>
            </a:pPr>
            <a:r>
              <a:rPr lang="en-GB" sz="2000" dirty="0">
                <a:solidFill>
                  <a:srgbClr val="10365A"/>
                </a:solidFill>
                <a:latin typeface="Calibri"/>
                <a:ea typeface="Calibri"/>
                <a:cs typeface="Calibri"/>
                <a:sym typeface="Calibri"/>
              </a:rPr>
              <a:t>Show the change in revenue, valuation, etc.</a:t>
            </a:r>
            <a:endParaRPr sz="2000" dirty="0">
              <a:solidFill>
                <a:srgbClr val="10365A"/>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1803272FCD05488A8C0B844189D64D" ma:contentTypeVersion="18" ma:contentTypeDescription="Create a new document." ma:contentTypeScope="" ma:versionID="6d42cbe705916d4c056a38746490a47b">
  <xsd:schema xmlns:xsd="http://www.w3.org/2001/XMLSchema" xmlns:xs="http://www.w3.org/2001/XMLSchema" xmlns:p="http://schemas.microsoft.com/office/2006/metadata/properties" xmlns:ns2="485b7ba7-7b72-4b11-933a-2b17e94f2658" xmlns:ns3="8954f5ab-73f9-4ab5-ab2e-22da3d625645" xmlns:ns4="47a8d623-9635-424d-8bbb-a60ecf717ba9" targetNamespace="http://schemas.microsoft.com/office/2006/metadata/properties" ma:root="true" ma:fieldsID="1f03a86d23abdb5021ce41637c8be398" ns2:_="" ns3:_="" ns4:_="">
    <xsd:import namespace="485b7ba7-7b72-4b11-933a-2b17e94f2658"/>
    <xsd:import namespace="8954f5ab-73f9-4ab5-ab2e-22da3d625645"/>
    <xsd:import namespace="47a8d623-9635-424d-8bbb-a60ecf717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5b7ba7-7b72-4b11-933a-2b17e94f26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c131332-16d6-403e-aae1-42bc7f8add51"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54f5ab-73f9-4ab5-ab2e-22da3d62564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a8d623-9635-424d-8bbb-a60ecf717ba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2427fce4-74ae-476d-bd69-149c1cb7343e}" ma:internalName="TaxCatchAll" ma:showField="CatchAllData" ma:web="47a8d623-9635-424d-8bbb-a60ecf717b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7a8d623-9635-424d-8bbb-a60ecf717ba9" xsi:nil="true"/>
    <lcf76f155ced4ddcb4097134ff3c332f xmlns="485b7ba7-7b72-4b11-933a-2b17e94f265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6E771A9-F475-48DF-BE5E-22D1E3DB0451}"/>
</file>

<file path=customXml/itemProps2.xml><?xml version="1.0" encoding="utf-8"?>
<ds:datastoreItem xmlns:ds="http://schemas.openxmlformats.org/officeDocument/2006/customXml" ds:itemID="{C8FEF13B-6E1F-4CFF-B30C-A1F4E5F5A6BC}"/>
</file>

<file path=customXml/itemProps3.xml><?xml version="1.0" encoding="utf-8"?>
<ds:datastoreItem xmlns:ds="http://schemas.openxmlformats.org/officeDocument/2006/customXml" ds:itemID="{66E76039-7E1A-4EB2-8D3B-D24B1307BAB5}"/>
</file>

<file path=docProps/app.xml><?xml version="1.0" encoding="utf-8"?>
<Properties xmlns="http://schemas.openxmlformats.org/officeDocument/2006/extended-properties" xmlns:vt="http://schemas.openxmlformats.org/officeDocument/2006/docPropsVTypes">
  <TotalTime>29</TotalTime>
  <Words>845</Words>
  <Application>Microsoft Macintosh PowerPoint</Application>
  <PresentationFormat>On-screen Show (16:9)</PresentationFormat>
  <Paragraphs>82</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U-Pitch</vt:lpstr>
      <vt:lpstr>Title</vt:lpstr>
      <vt:lpstr>Team</vt:lpstr>
      <vt:lpstr>The Problem</vt:lpstr>
      <vt:lpstr>The Solution</vt:lpstr>
      <vt:lpstr>Competition</vt:lpstr>
      <vt:lpstr>Business Model</vt:lpstr>
      <vt:lpstr>Marketing and Sales</vt:lpstr>
      <vt:lpstr>Traction and Project Milestones</vt:lpstr>
      <vt:lpstr>Challenges and Financials</vt:lpstr>
      <vt:lpstr>Force for Good and Social Impact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George Perez</cp:lastModifiedBy>
  <cp:revision>6</cp:revision>
  <dcterms:modified xsi:type="dcterms:W3CDTF">2025-04-08T15:52:31Z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0x010100DE1803272FCD05488A8C0B844189D64D</vt:lpwstr>
  </property>
</Properties>
</file>